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8229600" cx="14630400"/>
  <p:notesSz cx="8229600" cy="14630400"/>
  <p:embeddedFontLst>
    <p:embeddedFont>
      <p:font typeface="Bitter Medium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iOmMvAUdU3GlzPr/LxNtUwPe+4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7.xml"/><Relationship Id="rId22" Type="http://schemas.openxmlformats.org/officeDocument/2006/relationships/font" Target="fonts/OpenSans-italic.fntdata"/><Relationship Id="rId10" Type="http://schemas.openxmlformats.org/officeDocument/2006/relationships/slide" Target="slides/slide6.xml"/><Relationship Id="rId21" Type="http://schemas.openxmlformats.org/officeDocument/2006/relationships/font" Target="fonts/OpenSans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BitterMedium-bold.fntdata"/><Relationship Id="rId16" Type="http://schemas.openxmlformats.org/officeDocument/2006/relationships/font" Target="fonts/BitterMedium-regular.fntdata"/><Relationship Id="rId5" Type="http://schemas.openxmlformats.org/officeDocument/2006/relationships/slide" Target="slides/slide1.xml"/><Relationship Id="rId19" Type="http://schemas.openxmlformats.org/officeDocument/2006/relationships/font" Target="fonts/Bitter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BitterMedium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1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1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" name="Google Shape;18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" name="Google Shape;27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Google Shape;50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1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1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1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p1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0CF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/>
          <p:nvPr/>
        </p:nvSpPr>
        <p:spPr>
          <a:xfrm>
            <a:off x="6319599" y="2356844"/>
            <a:ext cx="6837000" cy="22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Smart Tree Care System </a:t>
            </a:r>
            <a:endParaRPr b="0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6319599" y="4536652"/>
            <a:ext cx="64821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Monitoring &amp; Automated Care for Healthy Trees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6337643" y="5550412"/>
            <a:ext cx="5489400" cy="792300"/>
          </a:xfrm>
          <a:prstGeom prst="roundRect">
            <a:avLst>
              <a:gd fmla="val 6057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Farjan Ahmmed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232-35-738</a:t>
            </a:r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636" y="1361794"/>
            <a:ext cx="5940694" cy="5591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E6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/>
          <p:nvPr/>
        </p:nvSpPr>
        <p:spPr>
          <a:xfrm>
            <a:off x="5248593" y="506148"/>
            <a:ext cx="4111697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136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2C3F42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957431" y="5518673"/>
            <a:ext cx="12694023" cy="2054711"/>
          </a:xfrm>
          <a:prstGeom prst="rect">
            <a:avLst/>
          </a:prstGeom>
          <a:solidFill>
            <a:srgbClr val="FBE4D4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 The Smart Tree Care System is an innovative solution for sustainable tree care. By automating irrigation and monitoring soil moisture in real-time, it ensures optimal tree health while conserving water and reducing labor. This project represents a significant step towards smart, automated and sustainable environmental care, applicable from individual gardens to large-scale plantations.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637" y="1467081"/>
            <a:ext cx="8279126" cy="37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E6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/>
          <p:nvPr/>
        </p:nvSpPr>
        <p:spPr>
          <a:xfrm>
            <a:off x="3996643" y="3222901"/>
            <a:ext cx="6637114" cy="1783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9600"/>
              <a:buFont typeface="Arial"/>
              <a:buNone/>
            </a:pPr>
            <a:r>
              <a:rPr b="1" lang="en-US" sz="9600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E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/>
          <p:nvPr/>
        </p:nvSpPr>
        <p:spPr>
          <a:xfrm>
            <a:off x="3255109" y="615770"/>
            <a:ext cx="8120182" cy="7087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 Statement &amp; Solution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8"/>
          <p:cNvSpPr/>
          <p:nvPr/>
        </p:nvSpPr>
        <p:spPr>
          <a:xfrm>
            <a:off x="516367" y="2647844"/>
            <a:ext cx="8014447" cy="2136619"/>
          </a:xfrm>
          <a:prstGeom prst="rect">
            <a:avLst/>
          </a:prstGeom>
          <a:solidFill>
            <a:srgbClr val="EDEDED"/>
          </a:solidFill>
          <a:ln cap="flat" cmpd="sng" w="9525">
            <a:solidFill>
              <a:srgbClr val="3F3F3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Trees are essential for ecological balance, air purification and urban landscaping. Ensuring proper tree care is challenging due to inconsistent watering and lack of real-time monitoring. This project automates tree care using a </a:t>
            </a:r>
            <a:r>
              <a:rPr b="1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Smart Tree Care System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optimize water usage and ensure healthier tree growth.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8"/>
          <p:cNvSpPr/>
          <p:nvPr/>
        </p:nvSpPr>
        <p:spPr>
          <a:xfrm>
            <a:off x="516367" y="5378825"/>
            <a:ext cx="8014447" cy="1721222"/>
          </a:xfrm>
          <a:prstGeom prst="rect">
            <a:avLst/>
          </a:prstGeom>
          <a:solidFill>
            <a:srgbClr val="FBE4D4"/>
          </a:solidFill>
          <a:ln cap="flat" cmpd="sng" w="9525">
            <a:solidFill>
              <a:srgbClr val="3F3F3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Issues in Tree Care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Underwatering → Dehydration and poor growth.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Overwatering → Root rot and water wastage.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Manual watering is inefficient and labor-intensive.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8"/>
          <p:cNvSpPr/>
          <p:nvPr/>
        </p:nvSpPr>
        <p:spPr>
          <a:xfrm>
            <a:off x="9350189" y="4243892"/>
            <a:ext cx="4656268" cy="1457661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3F3F3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system that </a:t>
            </a:r>
            <a:r>
              <a:rPr b="1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monitors soil moisture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automatically waters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trees when needed.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E6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/>
          <p:nvPr/>
        </p:nvSpPr>
        <p:spPr>
          <a:xfrm>
            <a:off x="1034832" y="851654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36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2C3F42"/>
                </a:solidFill>
                <a:latin typeface="Arial"/>
                <a:ea typeface="Arial"/>
                <a:cs typeface="Arial"/>
                <a:sym typeface="Arial"/>
              </a:rPr>
              <a:t>Project Objectives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9"/>
          <p:cNvSpPr/>
          <p:nvPr/>
        </p:nvSpPr>
        <p:spPr>
          <a:xfrm>
            <a:off x="1034832" y="2155746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CE2CF"/>
          </a:solidFill>
          <a:ln cap="flat" cmpd="sng" w="9525">
            <a:solidFill>
              <a:srgbClr val="E2C8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9"/>
          <p:cNvSpPr/>
          <p:nvPr/>
        </p:nvSpPr>
        <p:spPr>
          <a:xfrm>
            <a:off x="1119902" y="2244551"/>
            <a:ext cx="340162" cy="425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416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9"/>
          <p:cNvSpPr/>
          <p:nvPr/>
        </p:nvSpPr>
        <p:spPr>
          <a:xfrm>
            <a:off x="1771953" y="2155750"/>
            <a:ext cx="67308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Real-Time Monitoring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9"/>
          <p:cNvSpPr/>
          <p:nvPr/>
        </p:nvSpPr>
        <p:spPr>
          <a:xfrm>
            <a:off x="1771948" y="2646164"/>
            <a:ext cx="681930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Monitor soil moisture levels in real time.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9"/>
          <p:cNvSpPr/>
          <p:nvPr/>
        </p:nvSpPr>
        <p:spPr>
          <a:xfrm>
            <a:off x="1034832" y="3525757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CE2CF"/>
          </a:solidFill>
          <a:ln cap="flat" cmpd="sng" w="9525">
            <a:solidFill>
              <a:srgbClr val="E2C8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9"/>
          <p:cNvSpPr/>
          <p:nvPr/>
        </p:nvSpPr>
        <p:spPr>
          <a:xfrm>
            <a:off x="1119902" y="3614562"/>
            <a:ext cx="340162" cy="425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416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/>
          <p:nvPr/>
        </p:nvSpPr>
        <p:spPr>
          <a:xfrm>
            <a:off x="1771952" y="3525750"/>
            <a:ext cx="53472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Automated Watering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9"/>
          <p:cNvSpPr/>
          <p:nvPr/>
        </p:nvSpPr>
        <p:spPr>
          <a:xfrm>
            <a:off x="1771948" y="4016175"/>
            <a:ext cx="5581325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Automatically water the tree when soil moisture drops </a:t>
            </a:r>
            <a:endParaRPr/>
          </a:p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below a threshold.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"/>
          <p:cNvSpPr/>
          <p:nvPr/>
        </p:nvSpPr>
        <p:spPr>
          <a:xfrm>
            <a:off x="1034832" y="5207468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CE2CF"/>
          </a:solidFill>
          <a:ln cap="flat" cmpd="sng" w="9525">
            <a:solidFill>
              <a:srgbClr val="E2C8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/>
          <p:nvPr/>
        </p:nvSpPr>
        <p:spPr>
          <a:xfrm>
            <a:off x="1119902" y="5296273"/>
            <a:ext cx="340162" cy="425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416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/>
          <p:nvPr/>
        </p:nvSpPr>
        <p:spPr>
          <a:xfrm>
            <a:off x="1771952" y="5207475"/>
            <a:ext cx="56706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Optimal Tree Health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/>
          <p:nvPr/>
        </p:nvSpPr>
        <p:spPr>
          <a:xfrm>
            <a:off x="1771948" y="5697886"/>
            <a:ext cx="681930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Prevent overwatering and underwatering.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9"/>
          <p:cNvSpPr/>
          <p:nvPr/>
        </p:nvSpPr>
        <p:spPr>
          <a:xfrm>
            <a:off x="1034832" y="6646929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CE2CF"/>
          </a:solidFill>
          <a:ln cap="flat" cmpd="sng" w="9525">
            <a:solidFill>
              <a:srgbClr val="E2C8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9"/>
          <p:cNvSpPr/>
          <p:nvPr/>
        </p:nvSpPr>
        <p:spPr>
          <a:xfrm>
            <a:off x="1119902" y="6735734"/>
            <a:ext cx="340162" cy="425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416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"/>
          <p:cNvSpPr/>
          <p:nvPr/>
        </p:nvSpPr>
        <p:spPr>
          <a:xfrm>
            <a:off x="1771953" y="6589050"/>
            <a:ext cx="6819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Cost-Effective Solution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/>
          <p:nvPr/>
        </p:nvSpPr>
        <p:spPr>
          <a:xfrm>
            <a:off x="1771948" y="7079472"/>
            <a:ext cx="681930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Use a cost-effective and energy-efficient approach.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0087" y="1148521"/>
            <a:ext cx="7050313" cy="5950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E6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3506867" y="558850"/>
            <a:ext cx="7616666" cy="694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i="0" lang="en-US" sz="4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 Components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0"/>
          <p:cNvSpPr/>
          <p:nvPr/>
        </p:nvSpPr>
        <p:spPr>
          <a:xfrm>
            <a:off x="4584552" y="1766393"/>
            <a:ext cx="2286000" cy="22860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F4B08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"/>
          <p:cNvSpPr/>
          <p:nvPr/>
        </p:nvSpPr>
        <p:spPr>
          <a:xfrm>
            <a:off x="7738336" y="1766393"/>
            <a:ext cx="2286000" cy="22860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F4B08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0"/>
          <p:cNvSpPr/>
          <p:nvPr/>
        </p:nvSpPr>
        <p:spPr>
          <a:xfrm>
            <a:off x="2354476" y="4374942"/>
            <a:ext cx="2286000" cy="2286000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F4B08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0"/>
          <p:cNvSpPr/>
          <p:nvPr/>
        </p:nvSpPr>
        <p:spPr>
          <a:xfrm>
            <a:off x="4976890" y="4374942"/>
            <a:ext cx="2286000" cy="2286000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F4B08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0"/>
          <p:cNvSpPr/>
          <p:nvPr/>
        </p:nvSpPr>
        <p:spPr>
          <a:xfrm>
            <a:off x="7483554" y="4374942"/>
            <a:ext cx="2286000" cy="2286000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F4B08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0"/>
          <p:cNvSpPr/>
          <p:nvPr/>
        </p:nvSpPr>
        <p:spPr>
          <a:xfrm>
            <a:off x="10024943" y="4374942"/>
            <a:ext cx="2286000" cy="2286000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F4B08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0"/>
          <p:cNvSpPr/>
          <p:nvPr/>
        </p:nvSpPr>
        <p:spPr>
          <a:xfrm>
            <a:off x="947570" y="2562206"/>
            <a:ext cx="2651761" cy="694374"/>
          </a:xfrm>
          <a:prstGeom prst="rect">
            <a:avLst/>
          </a:prstGeom>
          <a:solidFill>
            <a:srgbClr val="FBE4D4"/>
          </a:solidFill>
          <a:ln cap="flat" cmpd="sng" w="19050">
            <a:solidFill>
              <a:srgbClr val="F4B08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Arduino UNO</a:t>
            </a:r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11031069" y="2562206"/>
            <a:ext cx="2651761" cy="694374"/>
          </a:xfrm>
          <a:prstGeom prst="rect">
            <a:avLst/>
          </a:prstGeom>
          <a:solidFill>
            <a:srgbClr val="FBE4D4"/>
          </a:solidFill>
          <a:ln cap="flat" cmpd="sng" w="19050">
            <a:solidFill>
              <a:srgbClr val="F4B08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Soil Moisture Sensor</a:t>
            </a:r>
            <a:endParaRPr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Google Shape;62;p10"/>
          <p:cNvCxnSpPr/>
          <p:nvPr/>
        </p:nvCxnSpPr>
        <p:spPr>
          <a:xfrm rot="10800000">
            <a:off x="3599332" y="2909394"/>
            <a:ext cx="985221" cy="0"/>
          </a:xfrm>
          <a:prstGeom prst="straightConnector1">
            <a:avLst/>
          </a:prstGeom>
          <a:noFill/>
          <a:ln cap="flat" cmpd="sng" w="19050">
            <a:solidFill>
              <a:srgbClr val="F4B081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63" name="Google Shape;63;p10"/>
          <p:cNvCxnSpPr/>
          <p:nvPr/>
        </p:nvCxnSpPr>
        <p:spPr>
          <a:xfrm>
            <a:off x="10024337" y="2909394"/>
            <a:ext cx="1006733" cy="0"/>
          </a:xfrm>
          <a:prstGeom prst="straightConnector1">
            <a:avLst/>
          </a:prstGeom>
          <a:noFill/>
          <a:ln cap="flat" cmpd="sng" w="19050">
            <a:solidFill>
              <a:srgbClr val="F4B081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64" name="Google Shape;64;p10"/>
          <p:cNvSpPr/>
          <p:nvPr/>
        </p:nvSpPr>
        <p:spPr>
          <a:xfrm>
            <a:off x="183272" y="5170755"/>
            <a:ext cx="1892665" cy="694374"/>
          </a:xfrm>
          <a:prstGeom prst="rect">
            <a:avLst/>
          </a:prstGeom>
          <a:solidFill>
            <a:srgbClr val="FBE4D4"/>
          </a:solidFill>
          <a:ln cap="flat" cmpd="sng" w="19050">
            <a:solidFill>
              <a:srgbClr val="F4B08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5V Relay</a:t>
            </a:r>
            <a:endParaRPr/>
          </a:p>
        </p:txBody>
      </p:sp>
      <p:sp>
        <p:nvSpPr>
          <p:cNvPr id="65" name="Google Shape;65;p10"/>
          <p:cNvSpPr/>
          <p:nvPr/>
        </p:nvSpPr>
        <p:spPr>
          <a:xfrm>
            <a:off x="12554463" y="5170755"/>
            <a:ext cx="1892665" cy="694374"/>
          </a:xfrm>
          <a:prstGeom prst="rect">
            <a:avLst/>
          </a:prstGeom>
          <a:solidFill>
            <a:srgbClr val="FBE4D4"/>
          </a:solidFill>
          <a:ln cap="flat" cmpd="sng" w="19050">
            <a:solidFill>
              <a:srgbClr val="F4B08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Jumper Wires</a:t>
            </a:r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1129604" y="7084930"/>
            <a:ext cx="1892665" cy="694374"/>
          </a:xfrm>
          <a:prstGeom prst="rect">
            <a:avLst/>
          </a:prstGeom>
          <a:solidFill>
            <a:srgbClr val="FBE4D4"/>
          </a:solidFill>
          <a:ln cap="flat" cmpd="sng" w="19050">
            <a:solidFill>
              <a:srgbClr val="F4B08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5V Water Pump</a:t>
            </a:r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11608130" y="7084930"/>
            <a:ext cx="1892665" cy="694374"/>
          </a:xfrm>
          <a:prstGeom prst="rect">
            <a:avLst/>
          </a:prstGeom>
          <a:solidFill>
            <a:srgbClr val="FBE4D4"/>
          </a:solidFill>
          <a:ln cap="flat" cmpd="sng" w="19050">
            <a:solidFill>
              <a:srgbClr val="F4B08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2X Charger</a:t>
            </a:r>
            <a:endParaRPr/>
          </a:p>
        </p:txBody>
      </p:sp>
      <p:cxnSp>
        <p:nvCxnSpPr>
          <p:cNvPr id="68" name="Google Shape;68;p10"/>
          <p:cNvCxnSpPr/>
          <p:nvPr/>
        </p:nvCxnSpPr>
        <p:spPr>
          <a:xfrm flipH="1">
            <a:off x="1129577" y="4374942"/>
            <a:ext cx="2367900" cy="795900"/>
          </a:xfrm>
          <a:prstGeom prst="bentConnector3">
            <a:avLst>
              <a:gd fmla="val 0" name="adj1"/>
            </a:avLst>
          </a:prstGeom>
          <a:noFill/>
          <a:ln cap="flat" cmpd="sng" w="19050">
            <a:solidFill>
              <a:srgbClr val="F4B081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69" name="Google Shape;69;p10"/>
          <p:cNvCxnSpPr/>
          <p:nvPr/>
        </p:nvCxnSpPr>
        <p:spPr>
          <a:xfrm flipH="1">
            <a:off x="3022392" y="6660943"/>
            <a:ext cx="3097500" cy="771300"/>
          </a:xfrm>
          <a:prstGeom prst="bentConnector2">
            <a:avLst/>
          </a:prstGeom>
          <a:noFill/>
          <a:ln cap="flat" cmpd="sng" w="19050">
            <a:solidFill>
              <a:srgbClr val="F4B081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70" name="Google Shape;70;p10"/>
          <p:cNvCxnSpPr/>
          <p:nvPr/>
        </p:nvCxnSpPr>
        <p:spPr>
          <a:xfrm>
            <a:off x="11167943" y="4374943"/>
            <a:ext cx="2332800" cy="795900"/>
          </a:xfrm>
          <a:prstGeom prst="bentConnector3">
            <a:avLst>
              <a:gd fmla="val 0" name="adj1"/>
            </a:avLst>
          </a:prstGeom>
          <a:noFill/>
          <a:ln cap="flat" cmpd="sng" w="19050">
            <a:solidFill>
              <a:srgbClr val="F4B081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71" name="Google Shape;71;p10"/>
          <p:cNvCxnSpPr/>
          <p:nvPr/>
        </p:nvCxnSpPr>
        <p:spPr>
          <a:xfrm>
            <a:off x="8626556" y="6660943"/>
            <a:ext cx="2981700" cy="771300"/>
          </a:xfrm>
          <a:prstGeom prst="bentConnector2">
            <a:avLst/>
          </a:prstGeom>
          <a:noFill/>
          <a:ln cap="flat" cmpd="sng" w="19050">
            <a:solidFill>
              <a:srgbClr val="F4B081"/>
            </a:solidFill>
            <a:prstDash val="dash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E6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>
            <a:off x="1094996" y="868550"/>
            <a:ext cx="116844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36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2C3F42"/>
                </a:solidFill>
                <a:latin typeface="Arial"/>
                <a:ea typeface="Arial"/>
                <a:cs typeface="Arial"/>
                <a:sym typeface="Arial"/>
              </a:rPr>
              <a:t>Proposed Methodology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4657" y="3101187"/>
            <a:ext cx="7113311" cy="260036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/>
          <p:nvPr/>
        </p:nvSpPr>
        <p:spPr>
          <a:xfrm>
            <a:off x="720762" y="2076225"/>
            <a:ext cx="5938221" cy="839097"/>
          </a:xfrm>
          <a:prstGeom prst="roundRect">
            <a:avLst>
              <a:gd fmla="val 16667" name="adj"/>
            </a:avLst>
          </a:prstGeom>
          <a:solidFill>
            <a:srgbClr val="FBE4D4"/>
          </a:solidFill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Soil Moisture Monitoring</a:t>
            </a:r>
            <a:r>
              <a:rPr b="0" i="0" lang="en-US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Sensor measures moisture level.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720762" y="3101187"/>
            <a:ext cx="5938221" cy="839097"/>
          </a:xfrm>
          <a:prstGeom prst="roundRect">
            <a:avLst>
              <a:gd fmla="val 16667" name="adj"/>
            </a:avLst>
          </a:prstGeom>
          <a:solidFill>
            <a:srgbClr val="FBE4D4"/>
          </a:solidFill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Processing &amp; Decision Making</a:t>
            </a:r>
            <a:r>
              <a:rPr b="0" i="0" lang="en-US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Arduino compares data with a predefined threshold. 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720761" y="4126149"/>
            <a:ext cx="5938221" cy="839097"/>
          </a:xfrm>
          <a:prstGeom prst="roundRect">
            <a:avLst>
              <a:gd fmla="val 16667" name="adj"/>
            </a:avLst>
          </a:prstGeom>
          <a:solidFill>
            <a:srgbClr val="FBE4D4"/>
          </a:solidFill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Activation of Water Pump</a:t>
            </a:r>
            <a:r>
              <a:rPr b="0" i="0" lang="en-US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If moisture is low, relay activates the pump.</a:t>
            </a: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720760" y="5151111"/>
            <a:ext cx="5938221" cy="839097"/>
          </a:xfrm>
          <a:prstGeom prst="roundRect">
            <a:avLst>
              <a:gd fmla="val 16667" name="adj"/>
            </a:avLst>
          </a:prstGeom>
          <a:solidFill>
            <a:srgbClr val="FBE4D4"/>
          </a:solidFill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Automatic Deactivation</a:t>
            </a:r>
            <a:r>
              <a:rPr b="0" i="0" lang="en-US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Pump stops once optimal moisture is reached.</a:t>
            </a:r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720759" y="6176073"/>
            <a:ext cx="5938221" cy="839097"/>
          </a:xfrm>
          <a:prstGeom prst="roundRect">
            <a:avLst>
              <a:gd fmla="val 16667" name="adj"/>
            </a:avLst>
          </a:prstGeom>
          <a:solidFill>
            <a:srgbClr val="FBE4D4"/>
          </a:solidFill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Continuous Monitoring</a:t>
            </a:r>
            <a:r>
              <a:rPr b="0" i="0" lang="en-US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The process repeats automatically.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E6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427" y="785003"/>
            <a:ext cx="13425545" cy="665959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2"/>
          <p:cNvSpPr/>
          <p:nvPr/>
        </p:nvSpPr>
        <p:spPr>
          <a:xfrm>
            <a:off x="1570617" y="978947"/>
            <a:ext cx="3550023" cy="796066"/>
          </a:xfrm>
          <a:prstGeom prst="rect">
            <a:avLst/>
          </a:prstGeom>
          <a:solidFill>
            <a:srgbClr val="FBE4D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Circuit Diagram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E6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2345170" y="658296"/>
            <a:ext cx="10348856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1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Advantages &amp; Expected Outcomes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871370" y="2560320"/>
            <a:ext cx="6648228" cy="796066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Efficient water management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minimal wastage.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871369" y="3508786"/>
            <a:ext cx="6648228" cy="796066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Automated irrigation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tree health.</a:t>
            </a: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871368" y="4457252"/>
            <a:ext cx="6648228" cy="796066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conservation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through optimal cycles.</a:t>
            </a: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871367" y="5405718"/>
            <a:ext cx="6648228" cy="796066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Reduces manual labor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tree maintenance.</a:t>
            </a:r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871366" y="6354184"/>
            <a:ext cx="6648228" cy="796066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Scalable for different environments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(gardens, urban forestry, agriculture).</a:t>
            </a:r>
            <a:endParaRPr/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5422" y="1644463"/>
            <a:ext cx="5716270" cy="5779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E6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/>
          <p:nvPr/>
        </p:nvSpPr>
        <p:spPr>
          <a:xfrm>
            <a:off x="5151716" y="658296"/>
            <a:ext cx="432685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4800"/>
              <a:buFont typeface="Bitter Medium"/>
              <a:buNone/>
            </a:pPr>
            <a:r>
              <a:rPr lang="en-US" sz="4800">
                <a:solidFill>
                  <a:srgbClr val="2C3F42"/>
                </a:solidFill>
                <a:latin typeface="Bitter Medium"/>
                <a:ea typeface="Bitter Medium"/>
                <a:cs typeface="Bitter Medium"/>
                <a:sym typeface="Bitter Medium"/>
              </a:rPr>
              <a:t>Precautions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1256368" y="1885214"/>
            <a:ext cx="5402615" cy="1685092"/>
          </a:xfrm>
          <a:prstGeom prst="roundRect">
            <a:avLst>
              <a:gd fmla="val 5654" name="adj"/>
            </a:avLst>
          </a:prstGeom>
          <a:solidFill>
            <a:srgbClr val="FCE2CF"/>
          </a:solidFill>
          <a:ln cap="flat" cmpd="sng" w="9525">
            <a:solidFill>
              <a:srgbClr val="E2C8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1490803" y="211964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400"/>
              <a:buFont typeface="Bitter Medium"/>
              <a:buNone/>
            </a:pPr>
            <a:r>
              <a:rPr lang="en-US" sz="2400">
                <a:solidFill>
                  <a:srgbClr val="2B2E3C"/>
                </a:solidFill>
                <a:latin typeface="Bitter Medium"/>
                <a:ea typeface="Bitter Medium"/>
                <a:cs typeface="Bitter Medium"/>
                <a:sym typeface="Bitter Medium"/>
              </a:rPr>
              <a:t>Wiring &amp; Insulation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1490803" y="2610067"/>
            <a:ext cx="4759390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800"/>
              <a:buFont typeface="Open Sans"/>
              <a:buNone/>
            </a:pPr>
            <a:r>
              <a:rPr lang="en-US" sz="1800">
                <a:solidFill>
                  <a:srgbClr val="2B2E3C"/>
                </a:solidFill>
                <a:latin typeface="Open Sans"/>
                <a:ea typeface="Open Sans"/>
                <a:cs typeface="Open Sans"/>
                <a:sym typeface="Open Sans"/>
              </a:rPr>
              <a:t>Ensure secure and insulated connections.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1256368" y="3942677"/>
            <a:ext cx="5402615" cy="1685092"/>
          </a:xfrm>
          <a:prstGeom prst="roundRect">
            <a:avLst>
              <a:gd fmla="val 5654" name="adj"/>
            </a:avLst>
          </a:prstGeom>
          <a:solidFill>
            <a:srgbClr val="FCE2CF"/>
          </a:solidFill>
          <a:ln cap="flat" cmpd="sng" w="9525">
            <a:solidFill>
              <a:srgbClr val="E2C8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1490803" y="4177112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400"/>
              <a:buFont typeface="Bitter Medium"/>
              <a:buNone/>
            </a:pPr>
            <a:r>
              <a:rPr lang="en-US" sz="2400">
                <a:solidFill>
                  <a:srgbClr val="2B2E3C"/>
                </a:solidFill>
                <a:latin typeface="Bitter Medium"/>
                <a:ea typeface="Bitter Medium"/>
                <a:cs typeface="Bitter Medium"/>
                <a:sym typeface="Bitter Medium"/>
              </a:rPr>
              <a:t>Waterproofing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1490803" y="4667530"/>
            <a:ext cx="4759390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800"/>
              <a:buFont typeface="Open Sans"/>
              <a:buNone/>
            </a:pPr>
            <a:r>
              <a:rPr lang="en-US" sz="1800">
                <a:solidFill>
                  <a:srgbClr val="2B2E3C"/>
                </a:solidFill>
                <a:latin typeface="Open Sans"/>
                <a:ea typeface="Open Sans"/>
                <a:cs typeface="Open Sans"/>
                <a:sym typeface="Open Sans"/>
              </a:rPr>
              <a:t>Protect components in a waterproof enclosure.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1256368" y="5862204"/>
            <a:ext cx="5402615" cy="1685092"/>
          </a:xfrm>
          <a:prstGeom prst="roundRect">
            <a:avLst>
              <a:gd fmla="val 5654" name="adj"/>
            </a:avLst>
          </a:prstGeom>
          <a:solidFill>
            <a:srgbClr val="FCE2CF"/>
          </a:solidFill>
          <a:ln cap="flat" cmpd="sng" w="9525">
            <a:solidFill>
              <a:srgbClr val="E2C8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1490797" y="6096650"/>
            <a:ext cx="48915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400"/>
              <a:buFont typeface="Bitter Medium"/>
              <a:buNone/>
            </a:pPr>
            <a:r>
              <a:rPr lang="en-US" sz="2400">
                <a:solidFill>
                  <a:srgbClr val="2B2E3C"/>
                </a:solidFill>
                <a:latin typeface="Bitter Medium"/>
                <a:ea typeface="Bitter Medium"/>
                <a:cs typeface="Bitter Medium"/>
                <a:sym typeface="Bitter Medium"/>
              </a:rPr>
              <a:t>Voltage Management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1490804" y="6587057"/>
            <a:ext cx="4759390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800"/>
              <a:buFont typeface="Open Sans"/>
              <a:buNone/>
            </a:pPr>
            <a:r>
              <a:rPr lang="en-US" sz="1800">
                <a:solidFill>
                  <a:srgbClr val="2B2E3C"/>
                </a:solidFill>
                <a:latin typeface="Open Sans"/>
                <a:ea typeface="Open Sans"/>
                <a:cs typeface="Open Sans"/>
                <a:sym typeface="Open Sans"/>
              </a:rPr>
              <a:t>Use correct power sources.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7178" y="1367075"/>
            <a:ext cx="7122083" cy="7122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E6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/>
          <p:nvPr/>
        </p:nvSpPr>
        <p:spPr>
          <a:xfrm>
            <a:off x="4479845" y="498872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4450"/>
              <a:buFont typeface="Arial"/>
              <a:buNone/>
            </a:pPr>
            <a:r>
              <a:rPr lang="en-US" sz="4450">
                <a:solidFill>
                  <a:srgbClr val="2C3F42"/>
                </a:solidFill>
                <a:latin typeface="Arial"/>
                <a:ea typeface="Arial"/>
                <a:cs typeface="Arial"/>
                <a:sym typeface="Arial"/>
              </a:rPr>
              <a:t>Benefits of the System</a:t>
            </a:r>
            <a:endParaRPr sz="4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1857256" y="304299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Sustainable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793790" y="3533418"/>
            <a:ext cx="3898702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Efficient water usage.</a:t>
            </a:r>
            <a:endParaRPr sz="1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27" name="Google Shape;12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2653" y="2413516"/>
            <a:ext cx="4564975" cy="45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/>
          <p:nvPr/>
        </p:nvSpPr>
        <p:spPr>
          <a:xfrm>
            <a:off x="6015633" y="3353991"/>
            <a:ext cx="339328" cy="424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377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650"/>
              <a:buFont typeface="Arial"/>
              <a:buNone/>
            </a:pPr>
            <a:r>
              <a:rPr lang="en-US" sz="265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9937790" y="304299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Cost-Effective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9937790" y="3533418"/>
            <a:ext cx="38988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Reduces manual labor.</a:t>
            </a:r>
            <a:endParaRPr sz="1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31" name="Google Shape;13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2653" y="2413516"/>
            <a:ext cx="4564975" cy="45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/>
          <p:nvPr/>
        </p:nvSpPr>
        <p:spPr>
          <a:xfrm>
            <a:off x="8275201" y="3353991"/>
            <a:ext cx="339328" cy="424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377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650"/>
              <a:buFont typeface="Arial"/>
              <a:buNone/>
            </a:pPr>
            <a:r>
              <a:rPr lang="en-US" sz="265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9937790" y="5495568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Scalable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9937790" y="5985986"/>
            <a:ext cx="38988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Adaptable to various environments.</a:t>
            </a:r>
            <a:endParaRPr sz="1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35" name="Google Shape;13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32653" y="2413516"/>
            <a:ext cx="4564975" cy="45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5"/>
          <p:cNvSpPr/>
          <p:nvPr/>
        </p:nvSpPr>
        <p:spPr>
          <a:xfrm>
            <a:off x="8275201" y="5613559"/>
            <a:ext cx="339328" cy="424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377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650"/>
              <a:buFont typeface="Arial"/>
              <a:buNone/>
            </a:pPr>
            <a:r>
              <a:rPr lang="en-US" sz="265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1857256" y="5495568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Automated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793790" y="5985986"/>
            <a:ext cx="3898702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Minimal human intervention.</a:t>
            </a:r>
            <a:endParaRPr sz="1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39" name="Google Shape;13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32653" y="2413516"/>
            <a:ext cx="4564975" cy="45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5"/>
          <p:cNvSpPr/>
          <p:nvPr/>
        </p:nvSpPr>
        <p:spPr>
          <a:xfrm>
            <a:off x="6015633" y="5613559"/>
            <a:ext cx="339328" cy="424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377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650"/>
              <a:buFont typeface="Arial"/>
              <a:buNone/>
            </a:pPr>
            <a:r>
              <a:rPr lang="en-US" sz="2650">
                <a:solidFill>
                  <a:srgbClr val="2B2E3C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2024-05-02T07:09:14Z</dcterms:created>
  <dc:creator>PptxGenJS</dc:creator>
</cp:coreProperties>
</file>